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69" r:id="rId12"/>
    <p:sldId id="270" r:id="rId13"/>
    <p:sldId id="271" r:id="rId14"/>
    <p:sldId id="268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Montserrat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SRaq77CwG0sRQSNmU8pM+ARgS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2464" autoAdjust="0"/>
  </p:normalViewPr>
  <p:slideViewPr>
    <p:cSldViewPr snapToGrid="0">
      <p:cViewPr>
        <p:scale>
          <a:sx n="60" d="100"/>
          <a:sy n="60" d="100"/>
        </p:scale>
        <p:origin x="-1266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333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0" name="Google Shape;3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50"/>
            <a:ext cx="12192000" cy="6882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-24950"/>
            <a:ext cx="3719736" cy="688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!РАПТ\Полиграфия\!Брендирование РАПТ\png\Фирменный_блок_веертикаль_синий_желтый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09" y="2347299"/>
            <a:ext cx="2569718" cy="21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95800" y="1052736"/>
            <a:ext cx="7495606" cy="187220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4295800" y="4005064"/>
            <a:ext cx="7488832" cy="1597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768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792" y="260648"/>
            <a:ext cx="7495606" cy="252028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</a:pPr>
            <a:r>
              <a:rPr lang="ru-RU" sz="3200" b="1" dirty="0" err="1" smtClean="0"/>
              <a:t>Компетентностная</a:t>
            </a:r>
            <a:r>
              <a:rPr lang="ru-RU" sz="3200" b="1" dirty="0" smtClean="0"/>
              <a:t> модель выпускника в рамках проекта «Профессионалитет».</a:t>
            </a:r>
            <a:br>
              <a:rPr lang="ru-RU" sz="3200" b="1" dirty="0" smtClean="0"/>
            </a:br>
            <a:r>
              <a:rPr lang="ru-RU" sz="3200" b="1" dirty="0" smtClean="0"/>
              <a:t> Целевая аудитория и формирование профессиональных компетенций под запросы работодателей и экономики</a:t>
            </a:r>
            <a:r>
              <a:rPr lang="ru-RU" sz="1600" b="1" dirty="0" smtClean="0">
                <a:solidFill>
                  <a:srgbClr val="1F3864"/>
                </a:solidFill>
              </a:rPr>
              <a:t/>
            </a:r>
            <a:br>
              <a:rPr lang="ru-RU" sz="1600" b="1" dirty="0" smtClean="0">
                <a:solidFill>
                  <a:srgbClr val="1F3864"/>
                </a:solidFill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295800" y="4146332"/>
            <a:ext cx="7488832" cy="20909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Рубцовск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                               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2988" t="19126" r="46897" b="33977"/>
          <a:stretch>
            <a:fillRect/>
          </a:stretch>
        </p:blipFill>
        <p:spPr bwMode="auto">
          <a:xfrm>
            <a:off x="788276" y="4533429"/>
            <a:ext cx="2096814" cy="204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49603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Ценностный атлас России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900" y="1358900"/>
            <a:ext cx="6261100" cy="51434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Широкомасштабное исследование, направленное на выявление:</a:t>
            </a:r>
          </a:p>
          <a:p>
            <a:r>
              <a:rPr lang="ru-RU" dirty="0" smtClean="0"/>
              <a:t>-ценностно-мотивационных приоритетов российской молодежи</a:t>
            </a:r>
          </a:p>
          <a:p>
            <a:r>
              <a:rPr lang="ru-RU" dirty="0" smtClean="0"/>
              <a:t>-ее личностного и профессионального самоопределения</a:t>
            </a:r>
          </a:p>
          <a:p>
            <a:r>
              <a:rPr lang="ru-RU" dirty="0" smtClean="0"/>
              <a:t>-уровня психоэмоционального благополучия</a:t>
            </a:r>
          </a:p>
          <a:p>
            <a:r>
              <a:rPr lang="ru-RU" dirty="0" smtClean="0"/>
              <a:t>- на определение методов взаимодействия, способствующих успешному развитию личности в подростковом и юношеском возрасте и компетенций, востребованных в условиях современной экономики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36600"/>
            <a:ext cx="4025900" cy="402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64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5620683" y="2103838"/>
            <a:ext cx="4935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0" i="0" u="none" strike="noStrike" cap="none" dirty="0">
              <a:solidFill>
                <a:srgbClr val="202122"/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661F69-989F-9441-B311-CAB5005A4978}"/>
              </a:ext>
            </a:extLst>
          </p:cNvPr>
          <p:cNvSpPr txBox="1"/>
          <p:nvPr/>
        </p:nvSpPr>
        <p:spPr>
          <a:xfrm>
            <a:off x="291144" y="716265"/>
            <a:ext cx="10301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Dela Gothic One" pitchFamily="2" charset="-128"/>
                <a:cs typeface="Times New Roman" panose="02020603050405020304" pitchFamily="18" charset="0"/>
              </a:rPr>
              <a:t>Процесс самоопределения</a:t>
            </a:r>
            <a:endParaRPr lang="ru-RU" sz="2800" b="1" dirty="0">
              <a:latin typeface="Times New Roman" panose="02020603050405020304" pitchFamily="18" charset="0"/>
              <a:ea typeface="Dela Gothic One" pitchFamily="2" charset="-128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B1E0007-DE82-46BF-8F2D-BB46448D769A}"/>
              </a:ext>
            </a:extLst>
          </p:cNvPr>
          <p:cNvSpPr/>
          <p:nvPr/>
        </p:nvSpPr>
        <p:spPr>
          <a:xfrm>
            <a:off x="981949" y="1383594"/>
            <a:ext cx="2495550" cy="523201"/>
          </a:xfrm>
          <a:prstGeom prst="rect">
            <a:avLst/>
          </a:prstGeom>
          <a:solidFill>
            <a:srgbClr val="6A3F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Амотивация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385E5503-5B65-4133-9CD9-7024A307CBDC}"/>
              </a:ext>
            </a:extLst>
          </p:cNvPr>
          <p:cNvSpPr/>
          <p:nvPr/>
        </p:nvSpPr>
        <p:spPr>
          <a:xfrm>
            <a:off x="3560005" y="1383594"/>
            <a:ext cx="2495550" cy="523201"/>
          </a:xfrm>
          <a:prstGeom prst="rect">
            <a:avLst/>
          </a:prstGeom>
          <a:solidFill>
            <a:srgbClr val="6A3FA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регулирование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4E02742-B438-488E-9C4C-7537C04111C1}"/>
              </a:ext>
            </a:extLst>
          </p:cNvPr>
          <p:cNvSpPr/>
          <p:nvPr/>
        </p:nvSpPr>
        <p:spPr>
          <a:xfrm>
            <a:off x="6129182" y="1383594"/>
            <a:ext cx="2495550" cy="523201"/>
          </a:xfrm>
          <a:prstGeom prst="rect">
            <a:avLst/>
          </a:prstGeom>
          <a:solidFill>
            <a:srgbClr val="A331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 регулирование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2BF1F66-EA88-40CB-BCDF-DEC00C1FFF49}"/>
              </a:ext>
            </a:extLst>
          </p:cNvPr>
          <p:cNvSpPr/>
          <p:nvPr/>
        </p:nvSpPr>
        <p:spPr>
          <a:xfrm>
            <a:off x="8707238" y="1385184"/>
            <a:ext cx="2495550" cy="521612"/>
          </a:xfrm>
          <a:prstGeom prst="rect">
            <a:avLst/>
          </a:prstGeom>
          <a:solidFill>
            <a:srgbClr val="A331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мотивация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4BEE81-8D35-4B95-9BCF-D95CB239ACC8}"/>
              </a:ext>
            </a:extLst>
          </p:cNvPr>
          <p:cNvSpPr txBox="1"/>
          <p:nvPr/>
        </p:nvSpPr>
        <p:spPr>
          <a:xfrm>
            <a:off x="981949" y="2007992"/>
            <a:ext cx="24955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между действиями и результатами (хорошими или плохими)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ощущения эффективности или контроля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намерения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7436D3C-2266-4CB6-B65C-4B74A20AA62F}"/>
              </a:ext>
            </a:extLst>
          </p:cNvPr>
          <p:cNvSpPr txBox="1"/>
          <p:nvPr/>
        </p:nvSpPr>
        <p:spPr>
          <a:xfrm>
            <a:off x="981949" y="3471714"/>
            <a:ext cx="24955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Неважно, как усердно я учусь, я все равно провалю этот экзамен.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чувствую, что просто двигаюсь.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уверен, почему я в этой специальности.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D9BC77D-06A2-466C-B433-D09E3A6D678F}"/>
              </a:ext>
            </a:extLst>
          </p:cNvPr>
          <p:cNvSpPr txBox="1"/>
          <p:nvPr/>
        </p:nvSpPr>
        <p:spPr>
          <a:xfrm>
            <a:off x="3551125" y="2007992"/>
            <a:ext cx="24955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«внешняя мотивация»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заслужить вознаграждение или избежать наказания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чужой контроль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5F138E3-E40C-4482-A6B8-E3052DFFFC2C}"/>
              </a:ext>
            </a:extLst>
          </p:cNvPr>
          <p:cNvSpPr txBox="1"/>
          <p:nvPr/>
        </p:nvSpPr>
        <p:spPr>
          <a:xfrm>
            <a:off x="3551125" y="3471714"/>
            <a:ext cx="24955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скажи мне, что мне нужно сделать, чтобы получить пятерку.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не получу хорошие оценки, мои родители будут ругать меня.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хочу разочаровывать своего преподавателя.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21A39A9-2CFC-44A7-B75B-1C5F7CDBC1E0}"/>
              </a:ext>
            </a:extLst>
          </p:cNvPr>
          <p:cNvSpPr txBox="1"/>
          <p:nvPr/>
        </p:nvSpPr>
        <p:spPr>
          <a:xfrm>
            <a:off x="6129182" y="2007992"/>
            <a:ext cx="249555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важности задачи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между задачами и ценностями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саморегулируемое поведение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F4AEB2E-DF70-4955-84E4-2F64FE2C7247}"/>
              </a:ext>
            </a:extLst>
          </p:cNvPr>
          <p:cNvSpPr txBox="1"/>
          <p:nvPr/>
        </p:nvSpPr>
        <p:spPr>
          <a:xfrm>
            <a:off x="6129182" y="3471714"/>
            <a:ext cx="24955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люблю термометрию, но понимаю, почему она важна для материаловедения.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опыт поможет мне поступить в аспирантуру.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не всегда были веселыми, но я научился некоторым ценным навыкам.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CA3F3C8-03F4-4E3E-9361-B83D06483019}"/>
              </a:ext>
            </a:extLst>
          </p:cNvPr>
          <p:cNvSpPr txBox="1"/>
          <p:nvPr/>
        </p:nvSpPr>
        <p:spPr>
          <a:xfrm>
            <a:off x="8707238" y="1997423"/>
            <a:ext cx="249555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стремление, основанное на личном интересе, любопытстве и страсти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чувство воли и выбора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473DA90-7275-4720-8F46-39BF34F4DCCA}"/>
              </a:ext>
            </a:extLst>
          </p:cNvPr>
          <p:cNvSpPr txBox="1"/>
          <p:nvPr/>
        </p:nvSpPr>
        <p:spPr>
          <a:xfrm>
            <a:off x="8707238" y="3461145"/>
            <a:ext cx="249555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курс очень веселый!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могу дождаться, когда вернусь в лабораторию, чтобы закончить свой проект.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уроке я делаю то, что мне нравится.</a:t>
            </a:r>
          </a:p>
          <a:p>
            <a:pPr>
              <a:spcBef>
                <a:spcPts val="600"/>
              </a:spcBef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просто летит незаметно, когда я работаю над этим.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994D7B07-BAA5-41A8-8223-AAF18802CB3C}"/>
              </a:ext>
            </a:extLst>
          </p:cNvPr>
          <p:cNvCxnSpPr/>
          <p:nvPr/>
        </p:nvCxnSpPr>
        <p:spPr>
          <a:xfrm>
            <a:off x="981949" y="3356202"/>
            <a:ext cx="10120698" cy="0"/>
          </a:xfrm>
          <a:prstGeom prst="line">
            <a:avLst/>
          </a:prstGeom>
          <a:ln w="5715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24">
            <a:extLst>
              <a:ext uri="{FF2B5EF4-FFF2-40B4-BE49-F238E27FC236}">
                <a16:creationId xmlns:a16="http://schemas.microsoft.com/office/drawing/2014/main" xmlns="" id="{D6185D0F-0D97-477C-B395-EC7575B1DDD2}"/>
              </a:ext>
            </a:extLst>
          </p:cNvPr>
          <p:cNvSpPr/>
          <p:nvPr/>
        </p:nvSpPr>
        <p:spPr>
          <a:xfrm>
            <a:off x="2588841" y="5194630"/>
            <a:ext cx="6118397" cy="143452"/>
          </a:xfrm>
          <a:prstGeom prst="rightArrow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14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61F69-989F-9441-B311-CAB5005A4978}"/>
              </a:ext>
            </a:extLst>
          </p:cNvPr>
          <p:cNvSpPr txBox="1"/>
          <p:nvPr/>
        </p:nvSpPr>
        <p:spPr>
          <a:xfrm>
            <a:off x="325311" y="608543"/>
            <a:ext cx="10301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ea typeface="Dela Gothic One" pitchFamily="2" charset="-128"/>
                <a:cs typeface="Calibri" panose="020F0502020204030204" pitchFamily="34" charset="0"/>
              </a:rPr>
              <a:t>Роль преподавателя</a:t>
            </a:r>
          </a:p>
        </p:txBody>
      </p:sp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xmlns="" id="{3C2D0556-D209-9109-1BFA-01842E2A6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8880499"/>
              </p:ext>
            </p:extLst>
          </p:nvPr>
        </p:nvGraphicFramePr>
        <p:xfrm>
          <a:off x="1066800" y="1765302"/>
          <a:ext cx="10426700" cy="4165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6524">
                  <a:extLst>
                    <a:ext uri="{9D8B030D-6E8A-4147-A177-3AD203B41FA5}">
                      <a16:colId xmlns:a16="http://schemas.microsoft.com/office/drawing/2014/main" xmlns="" val="1391489038"/>
                    </a:ext>
                  </a:extLst>
                </a:gridCol>
                <a:gridCol w="7050176">
                  <a:extLst>
                    <a:ext uri="{9D8B030D-6E8A-4147-A177-3AD203B41FA5}">
                      <a16:colId xmlns:a16="http://schemas.microsoft.com/office/drawing/2014/main" xmlns="" val="594736243"/>
                    </a:ext>
                  </a:extLst>
                </a:gridCol>
              </a:tblGrid>
              <a:tr h="62313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Стадия учащегося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Роль преподавателя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344495"/>
                  </a:ext>
                </a:extLst>
              </a:tr>
              <a:tr h="97311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Зависимый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 – учит/тренирует и дает немедленную обратную связь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934166"/>
                  </a:ext>
                </a:extLst>
              </a:tr>
              <a:tr h="97311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Заинтересованный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Навигатор – помогает ставить цели и вырабатывать учебные стратегии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4675550"/>
                  </a:ext>
                </a:extLst>
              </a:tr>
              <a:tr h="973111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Вовлеченный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Фасилитатор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помогает направлять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коллаборативную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работу, выступает «на равных»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141871"/>
                  </a:ext>
                </a:extLst>
              </a:tr>
              <a:tr h="623133"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Самоуправляемый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Наставник – выступает как советчик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200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098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Возрастная психология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896600" cy="4664075"/>
          </a:xfrm>
        </p:spPr>
        <p:txBody>
          <a:bodyPr/>
          <a:lstStyle/>
          <a:p>
            <a:r>
              <a:rPr lang="ru-RU" dirty="0" smtClean="0"/>
              <a:t>10-12 лет «пустыня отрочества», много проб, поиск новых интересов</a:t>
            </a:r>
          </a:p>
          <a:p>
            <a:r>
              <a:rPr lang="ru-RU" dirty="0" smtClean="0"/>
              <a:t>12-15 лет «</a:t>
            </a:r>
            <a:r>
              <a:rPr lang="ru-RU" dirty="0" err="1" smtClean="0"/>
              <a:t>антишкола</a:t>
            </a:r>
            <a:r>
              <a:rPr lang="ru-RU" dirty="0" smtClean="0"/>
              <a:t>», «кто я?», серьезная игра</a:t>
            </a:r>
          </a:p>
          <a:p>
            <a:r>
              <a:rPr lang="ru-RU" dirty="0" smtClean="0"/>
              <a:t>15-17 лет столкновение с внешними обстоятельствами, вопрос самоопределения, первая ступень взрослости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4384208"/>
            <a:ext cx="2462212" cy="238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138" y="587374"/>
            <a:ext cx="261937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8080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"/>
          <p:cNvSpPr/>
          <p:nvPr/>
        </p:nvSpPr>
        <p:spPr>
          <a:xfrm>
            <a:off x="2029144" y="220882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36681" y="418208"/>
            <a:ext cx="8756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ea typeface="Dela Gothic One" pitchFamily="2" charset="-128"/>
                <a:cs typeface="Calibri" panose="020F0502020204030204" pitchFamily="34" charset="0"/>
              </a:rPr>
              <a:t>Мотивационный дизайн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93CC0F-C887-46E6-9F31-6A95346984A4}"/>
              </a:ext>
            </a:extLst>
          </p:cNvPr>
          <p:cNvSpPr/>
          <p:nvPr/>
        </p:nvSpPr>
        <p:spPr>
          <a:xfrm>
            <a:off x="1416992" y="2416365"/>
            <a:ext cx="1983678" cy="75438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ВНИМАНИЕ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84A096-BC7A-4925-8EA8-DD6C15F10AA1}"/>
              </a:ext>
            </a:extLst>
          </p:cNvPr>
          <p:cNvSpPr/>
          <p:nvPr/>
        </p:nvSpPr>
        <p:spPr>
          <a:xfrm>
            <a:off x="3985135" y="2411864"/>
            <a:ext cx="1983678" cy="75438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РЕЛЕВАНТНОСТЬ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2CB8721-0F30-499F-91EF-18A5AB189E6C}"/>
              </a:ext>
            </a:extLst>
          </p:cNvPr>
          <p:cNvSpPr/>
          <p:nvPr/>
        </p:nvSpPr>
        <p:spPr>
          <a:xfrm>
            <a:off x="6553279" y="2418580"/>
            <a:ext cx="1983678" cy="75438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УВЕРЕННОСТЬ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15E4B00-8855-4FA0-AD02-CA0CB3173F18}"/>
              </a:ext>
            </a:extLst>
          </p:cNvPr>
          <p:cNvSpPr/>
          <p:nvPr/>
        </p:nvSpPr>
        <p:spPr>
          <a:xfrm>
            <a:off x="9121422" y="2411864"/>
            <a:ext cx="1983678" cy="754380"/>
          </a:xfrm>
          <a:prstGeom prst="rect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Montserrat" pitchFamily="2" charset="-52"/>
                <a:cs typeface="Arial" panose="020B0604020202020204" pitchFamily="34" charset="0"/>
              </a:rPr>
              <a:t>УДОВЛЕТВОРЕНИЕ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B91C7A0-725A-4785-A4A1-E313750EA2A8}"/>
              </a:ext>
            </a:extLst>
          </p:cNvPr>
          <p:cNvSpPr txBox="1"/>
          <p:nvPr/>
        </p:nvSpPr>
        <p:spPr>
          <a:xfrm>
            <a:off x="1380910" y="3078028"/>
            <a:ext cx="205772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Montserrat" pitchFamily="2" charset="-52"/>
                <a:cs typeface="Arial" panose="020B0604020202020204" pitchFamily="34" charset="0"/>
              </a:rPr>
              <a:t>Привлечение внимания за счет смены фокуса интересного / необычного / вовлекающего контента, задания, ситуации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D635F5-C4C1-467D-AAF3-8EF524F6D95D}"/>
              </a:ext>
            </a:extLst>
          </p:cNvPr>
          <p:cNvSpPr txBox="1"/>
          <p:nvPr/>
        </p:nvSpPr>
        <p:spPr>
          <a:xfrm>
            <a:off x="3969084" y="3117338"/>
            <a:ext cx="1983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Montserrat" pitchFamily="2" charset="-52"/>
                <a:cs typeface="Arial" panose="020B0604020202020204" pitchFamily="34" charset="0"/>
              </a:rPr>
              <a:t>Релевантность процесса и материала студенту (его целям) и понимание студентом этого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66571B4-BC7B-4F23-8320-8A11A0E63331}"/>
              </a:ext>
            </a:extLst>
          </p:cNvPr>
          <p:cNvSpPr txBox="1"/>
          <p:nvPr/>
        </p:nvSpPr>
        <p:spPr>
          <a:xfrm>
            <a:off x="6471825" y="3088585"/>
            <a:ext cx="214658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Montserrat" pitchFamily="2" charset="-52"/>
                <a:cs typeface="Arial" panose="020B0604020202020204" pitchFamily="34" charset="0"/>
              </a:rPr>
              <a:t>Уверенность в достижении успеха. Субъектное ощущение студента, что он сможет достигнуть успеха в результате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211724C-C5CC-49D8-9AFE-F0B641F7EF48}"/>
              </a:ext>
            </a:extLst>
          </p:cNvPr>
          <p:cNvSpPr txBox="1"/>
          <p:nvPr/>
        </p:nvSpPr>
        <p:spPr>
          <a:xfrm>
            <a:off x="9121422" y="3123598"/>
            <a:ext cx="19836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latin typeface="Montserrat" pitchFamily="2" charset="-52"/>
                <a:cs typeface="Arial" panose="020B0604020202020204" pitchFamily="34" charset="0"/>
              </a:rPr>
              <a:t>Удовлетворение от процесса и достигнутых результатов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78FA002-13E5-46DB-988E-1AF49DD696FF}"/>
              </a:ext>
            </a:extLst>
          </p:cNvPr>
          <p:cNvSpPr/>
          <p:nvPr/>
        </p:nvSpPr>
        <p:spPr>
          <a:xfrm>
            <a:off x="1468090" y="4240614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14C21A3-CCE3-4586-A70A-C06E5DCC920A}"/>
              </a:ext>
            </a:extLst>
          </p:cNvPr>
          <p:cNvSpPr/>
          <p:nvPr/>
        </p:nvSpPr>
        <p:spPr>
          <a:xfrm>
            <a:off x="1468090" y="4495515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FE75D72-7C57-4614-9261-D13EA30C172A}"/>
              </a:ext>
            </a:extLst>
          </p:cNvPr>
          <p:cNvSpPr/>
          <p:nvPr/>
        </p:nvSpPr>
        <p:spPr>
          <a:xfrm>
            <a:off x="1468090" y="4746266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05CF117-549E-46F7-A81A-9AEAC0C20A15}"/>
              </a:ext>
            </a:extLst>
          </p:cNvPr>
          <p:cNvSpPr/>
          <p:nvPr/>
        </p:nvSpPr>
        <p:spPr>
          <a:xfrm>
            <a:off x="1468089" y="4240614"/>
            <a:ext cx="1864373" cy="8128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295499F-105B-4607-BCFF-C21FC2B649FE}"/>
              </a:ext>
            </a:extLst>
          </p:cNvPr>
          <p:cNvSpPr/>
          <p:nvPr/>
        </p:nvSpPr>
        <p:spPr>
          <a:xfrm>
            <a:off x="1468090" y="4496653"/>
            <a:ext cx="1035903" cy="8095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BFCBBDA-5DA0-40F5-A7A0-B337E3465FDD}"/>
              </a:ext>
            </a:extLst>
          </p:cNvPr>
          <p:cNvSpPr/>
          <p:nvPr/>
        </p:nvSpPr>
        <p:spPr>
          <a:xfrm>
            <a:off x="1468089" y="4743064"/>
            <a:ext cx="889987" cy="8730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C213C2F-2D9D-44C5-BA61-73A7DE64EDD0}"/>
              </a:ext>
            </a:extLst>
          </p:cNvPr>
          <p:cNvSpPr txBox="1"/>
          <p:nvPr/>
        </p:nvSpPr>
        <p:spPr>
          <a:xfrm>
            <a:off x="883624" y="4142755"/>
            <a:ext cx="5485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Montserrat" pitchFamily="2" charset="-52"/>
                <a:cs typeface="Arial" panose="020B0604020202020204" pitchFamily="34" charset="0"/>
              </a:rPr>
              <a:t>Дети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692041F-5997-4088-A545-3081CE0E306A}"/>
              </a:ext>
            </a:extLst>
          </p:cNvPr>
          <p:cNvSpPr txBox="1"/>
          <p:nvPr/>
        </p:nvSpPr>
        <p:spPr>
          <a:xfrm>
            <a:off x="418961" y="4389819"/>
            <a:ext cx="9957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Montserrat" pitchFamily="2" charset="-52"/>
                <a:cs typeface="Arial" panose="020B0604020202020204" pitchFamily="34" charset="0"/>
              </a:rPr>
              <a:t>Подростки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0E6FE8-4689-4420-84B2-244E59815597}"/>
              </a:ext>
            </a:extLst>
          </p:cNvPr>
          <p:cNvSpPr txBox="1"/>
          <p:nvPr/>
        </p:nvSpPr>
        <p:spPr>
          <a:xfrm>
            <a:off x="482064" y="4645528"/>
            <a:ext cx="918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Montserrat" pitchFamily="2" charset="-52"/>
                <a:cs typeface="Arial" panose="020B0604020202020204" pitchFamily="34" charset="0"/>
              </a:rPr>
              <a:t>Взрослые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4AB530B-FBFF-4E79-8B39-1C90EA434C8E}"/>
              </a:ext>
            </a:extLst>
          </p:cNvPr>
          <p:cNvSpPr/>
          <p:nvPr/>
        </p:nvSpPr>
        <p:spPr>
          <a:xfrm>
            <a:off x="4036233" y="4240614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D77D954-F17C-4CFF-A6FD-1D34C7044227}"/>
              </a:ext>
            </a:extLst>
          </p:cNvPr>
          <p:cNvSpPr/>
          <p:nvPr/>
        </p:nvSpPr>
        <p:spPr>
          <a:xfrm>
            <a:off x="4036233" y="4495515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68B1A3C2-10FF-4AA2-9B5D-26BA8C7C2FE9}"/>
              </a:ext>
            </a:extLst>
          </p:cNvPr>
          <p:cNvSpPr/>
          <p:nvPr/>
        </p:nvSpPr>
        <p:spPr>
          <a:xfrm>
            <a:off x="4036233" y="4746266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AF3F27-55A8-4B66-ADDB-68AB1F83C9D8}"/>
              </a:ext>
            </a:extLst>
          </p:cNvPr>
          <p:cNvSpPr/>
          <p:nvPr/>
        </p:nvSpPr>
        <p:spPr>
          <a:xfrm>
            <a:off x="4036233" y="4240614"/>
            <a:ext cx="250177" cy="8128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24F6904-8F89-43A0-8E5C-F30451489DAC}"/>
              </a:ext>
            </a:extLst>
          </p:cNvPr>
          <p:cNvSpPr/>
          <p:nvPr/>
        </p:nvSpPr>
        <p:spPr>
          <a:xfrm>
            <a:off x="4036233" y="4495515"/>
            <a:ext cx="1090598" cy="8128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88BF49E-E0D7-4CFE-8AD4-8A1F65E33601}"/>
              </a:ext>
            </a:extLst>
          </p:cNvPr>
          <p:cNvSpPr/>
          <p:nvPr/>
        </p:nvSpPr>
        <p:spPr>
          <a:xfrm>
            <a:off x="4036232" y="4746266"/>
            <a:ext cx="1882449" cy="81281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DB5FBC32-065A-4A91-828B-FF9EEC3AC396}"/>
              </a:ext>
            </a:extLst>
          </p:cNvPr>
          <p:cNvSpPr/>
          <p:nvPr/>
        </p:nvSpPr>
        <p:spPr>
          <a:xfrm>
            <a:off x="6604376" y="4240614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C7D8F0F0-3935-48E7-811D-E0290E81CFEE}"/>
              </a:ext>
            </a:extLst>
          </p:cNvPr>
          <p:cNvSpPr/>
          <p:nvPr/>
        </p:nvSpPr>
        <p:spPr>
          <a:xfrm>
            <a:off x="6604376" y="4495515"/>
            <a:ext cx="1983678" cy="8128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EEEF832C-17DC-4EFE-9BC4-DC2A3C9490B4}"/>
              </a:ext>
            </a:extLst>
          </p:cNvPr>
          <p:cNvSpPr/>
          <p:nvPr/>
        </p:nvSpPr>
        <p:spPr>
          <a:xfrm>
            <a:off x="6604376" y="4746266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EF169FE-3BF7-4BD1-AD56-505059A9DA9F}"/>
              </a:ext>
            </a:extLst>
          </p:cNvPr>
          <p:cNvSpPr/>
          <p:nvPr/>
        </p:nvSpPr>
        <p:spPr>
          <a:xfrm>
            <a:off x="6604376" y="4240614"/>
            <a:ext cx="1746422" cy="8128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9D6AFEF0-396A-4AF4-B25C-074550A28014}"/>
              </a:ext>
            </a:extLst>
          </p:cNvPr>
          <p:cNvSpPr/>
          <p:nvPr/>
        </p:nvSpPr>
        <p:spPr>
          <a:xfrm>
            <a:off x="6604376" y="4495515"/>
            <a:ext cx="1983678" cy="81282"/>
          </a:xfrm>
          <a:prstGeom prst="rect">
            <a:avLst/>
          </a:prstGeom>
          <a:solidFill>
            <a:srgbClr val="6A3FA6"/>
          </a:solidFill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335EDEA-B796-4FA9-A2E2-E58CC9DC28E5}"/>
              </a:ext>
            </a:extLst>
          </p:cNvPr>
          <p:cNvSpPr/>
          <p:nvPr/>
        </p:nvSpPr>
        <p:spPr>
          <a:xfrm>
            <a:off x="6604375" y="4746266"/>
            <a:ext cx="1746421" cy="81281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81336482-A002-4EED-828E-BE280E1E5139}"/>
              </a:ext>
            </a:extLst>
          </p:cNvPr>
          <p:cNvSpPr/>
          <p:nvPr/>
        </p:nvSpPr>
        <p:spPr>
          <a:xfrm>
            <a:off x="9172519" y="4240614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D80E0A7-121C-4355-9AAB-E4748DC2ABEB}"/>
              </a:ext>
            </a:extLst>
          </p:cNvPr>
          <p:cNvSpPr/>
          <p:nvPr/>
        </p:nvSpPr>
        <p:spPr>
          <a:xfrm>
            <a:off x="9172519" y="4495515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7709093-30E9-44E1-B21D-FCC69C74FC41}"/>
              </a:ext>
            </a:extLst>
          </p:cNvPr>
          <p:cNvSpPr/>
          <p:nvPr/>
        </p:nvSpPr>
        <p:spPr>
          <a:xfrm>
            <a:off x="9172519" y="4746266"/>
            <a:ext cx="1983678" cy="81282"/>
          </a:xfrm>
          <a:prstGeom prst="rect">
            <a:avLst/>
          </a:prstGeom>
          <a:noFill/>
          <a:ln w="6350">
            <a:solidFill>
              <a:srgbClr val="6A3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BA6176F8-CA40-4483-B35D-FBD9EF8FF4A9}"/>
              </a:ext>
            </a:extLst>
          </p:cNvPr>
          <p:cNvSpPr/>
          <p:nvPr/>
        </p:nvSpPr>
        <p:spPr>
          <a:xfrm>
            <a:off x="9172519" y="4240614"/>
            <a:ext cx="1746422" cy="87998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411C241F-A4B2-46DF-8C5C-90EDDA1D05D6}"/>
              </a:ext>
            </a:extLst>
          </p:cNvPr>
          <p:cNvSpPr/>
          <p:nvPr/>
        </p:nvSpPr>
        <p:spPr>
          <a:xfrm>
            <a:off x="9172518" y="4495515"/>
            <a:ext cx="1746421" cy="8128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9F16B8B8-B509-45BF-9DF6-0CE2FB673027}"/>
              </a:ext>
            </a:extLst>
          </p:cNvPr>
          <p:cNvSpPr/>
          <p:nvPr/>
        </p:nvSpPr>
        <p:spPr>
          <a:xfrm>
            <a:off x="9172520" y="4746266"/>
            <a:ext cx="997652" cy="81282"/>
          </a:xfrm>
          <a:prstGeom prst="rect">
            <a:avLst/>
          </a:prstGeom>
          <a:solidFill>
            <a:srgbClr val="6A3FA6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068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802" t="73621" r="17288" b="-867"/>
          <a:stretch/>
        </p:blipFill>
        <p:spPr>
          <a:xfrm>
            <a:off x="0" y="0"/>
            <a:ext cx="11749088" cy="317310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>
                <a:solidFill>
                  <a:srgbClr val="FFFFFF"/>
                </a:solidFill>
              </a:rPr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879313" y="6411552"/>
            <a:ext cx="81095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45021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Мытищи 2023 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 l="21149" t="26851" r="43678" b="40781"/>
          <a:stretch>
            <a:fillRect/>
          </a:stretch>
        </p:blipFill>
        <p:spPr bwMode="auto">
          <a:xfrm>
            <a:off x="0" y="1954925"/>
            <a:ext cx="9017876" cy="428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1162051" y="449112"/>
            <a:ext cx="18699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Содержание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 descr="https://images.ua.prom.st/1486829415_w640_h640_laboratornoe-i-vesovove.jp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1029989" y="1339109"/>
            <a:ext cx="768169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1.Что такое модель компетенций?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2.Для чего нужна модель компетенций выпускника?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3.Структура модели компетенций выпускника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4.Чем определена модель компетенций выпускника?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5.Создайте свою модель компетенций выпускника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5799117" y="6341423"/>
            <a:ext cx="5937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 txBox="1"/>
          <p:nvPr/>
        </p:nvSpPr>
        <p:spPr>
          <a:xfrm>
            <a:off x="2495825" y="1444925"/>
            <a:ext cx="57771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Модель компетенций выпускника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 txBox="1"/>
          <p:nvPr/>
        </p:nvSpPr>
        <p:spPr>
          <a:xfrm>
            <a:off x="2358158" y="2276872"/>
            <a:ext cx="700605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Это совокупность взаимосвязанных между собой ОК и ПК, определенных ФГОС СПО, а также требований профессиональных стандартов (далее – ПС) или единых квалификационных справочников при отсутствии ПС и запросов организации-работодателя к квалификации специалиста, которые должны быть сформированы у обучающегося по завершении освоения основной профессиональной образовательной программы Профессионалитета </a:t>
            </a: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(далее – ОПОП-П).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8"/>
          <p:cNvCxnSpPr/>
          <p:nvPr/>
        </p:nvCxnSpPr>
        <p:spPr>
          <a:xfrm>
            <a:off x="1721920" y="1650668"/>
            <a:ext cx="0" cy="35771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 txBox="1"/>
          <p:nvPr/>
        </p:nvSpPr>
        <p:spPr>
          <a:xfrm>
            <a:off x="2555195" y="1588920"/>
            <a:ext cx="5124981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Модель компетенций выпускника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/>
          <p:nvPr/>
        </p:nvSpPr>
        <p:spPr>
          <a:xfrm rot="10800000" flipH="1">
            <a:off x="6697750" y="-8100"/>
            <a:ext cx="2528700" cy="68661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9"/>
          <p:cNvSpPr txBox="1"/>
          <p:nvPr/>
        </p:nvSpPr>
        <p:spPr>
          <a:xfrm>
            <a:off x="2443092" y="2583345"/>
            <a:ext cx="7006058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Является одним из ключевых документов, который ложится </a:t>
            </a:r>
            <a:br>
              <a:rPr lang="ru-RU" sz="1600" b="0" i="0" u="none" strike="noStrike" cap="none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600" b="0" i="0" u="none" strike="noStrike" cap="none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в основу конструирования учебного плана, графика учебного процесса, унифицированного тематического классификатора, автоматизированного конструктора образовательных программ, определяет направление и содержание программы воспитания.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021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202122"/>
                </a:solidFill>
                <a:latin typeface="Montserrat"/>
                <a:ea typeface="Montserrat"/>
                <a:cs typeface="Montserrat"/>
                <a:sym typeface="Montserrat"/>
              </a:rPr>
              <a:t>В этой связи начинать конструирование образовательной программы по профессии/ специальности следует с разработки модели компетенций выпускника по реализуемой профессии/специальности при совместном активном взаимодействии образовательной организации и организации-работодателя.</a:t>
            </a:r>
            <a:endParaRPr sz="16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9"/>
          <p:cNvCxnSpPr/>
          <p:nvPr/>
        </p:nvCxnSpPr>
        <p:spPr>
          <a:xfrm>
            <a:off x="1721920" y="1650668"/>
            <a:ext cx="0" cy="357711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945001" y="1246548"/>
            <a:ext cx="103019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МОДЕЛИ КОМПЕТЕНЦИЙ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478414" y="2558768"/>
            <a:ext cx="2495537" cy="1671837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9224012" y="2558768"/>
            <a:ext cx="2495537" cy="16718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0"/>
          <p:cNvSpPr/>
          <p:nvPr/>
        </p:nvSpPr>
        <p:spPr>
          <a:xfrm>
            <a:off x="472451" y="4418416"/>
            <a:ext cx="2495537" cy="16718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478413" y="3140693"/>
            <a:ext cx="249553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Общие компетенции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(модели поведения)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494563" y="4795635"/>
            <a:ext cx="2451313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Профессиональные компетенции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(профессиональные знания, умения, практический опыт/ трудовые функции)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9414820" y="3009384"/>
            <a:ext cx="2113917" cy="90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Корпоративные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компетенции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(модели поведения на рабочем месте)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3688414" y="2962861"/>
            <a:ext cx="594567" cy="90024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ОК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ОК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ОК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ОК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ОК n</a:t>
            </a:r>
            <a:endParaRPr sz="105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7579221" y="3024995"/>
            <a:ext cx="590788" cy="73866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КК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КК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КК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КК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0"/>
          <p:cNvCxnSpPr/>
          <p:nvPr/>
        </p:nvCxnSpPr>
        <p:spPr>
          <a:xfrm>
            <a:off x="7236542" y="4314250"/>
            <a:ext cx="4476302" cy="0"/>
          </a:xfrm>
          <a:prstGeom prst="straightConnector1">
            <a:avLst/>
          </a:prstGeom>
          <a:noFill/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10"/>
          <p:cNvCxnSpPr/>
          <p:nvPr/>
        </p:nvCxnSpPr>
        <p:spPr>
          <a:xfrm>
            <a:off x="479156" y="4314250"/>
            <a:ext cx="4524944" cy="18323"/>
          </a:xfrm>
          <a:prstGeom prst="straightConnector1">
            <a:avLst/>
          </a:prstGeom>
          <a:noFill/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8" name="Google Shape;138;p10"/>
          <p:cNvSpPr txBox="1"/>
          <p:nvPr/>
        </p:nvSpPr>
        <p:spPr>
          <a:xfrm>
            <a:off x="447575" y="1862760"/>
            <a:ext cx="2473426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sng" strike="noStrike" cap="non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Государства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ФГОС СПО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профессии /специальности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9049424" y="1738991"/>
            <a:ext cx="2479313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sng" strike="noStrike" cap="non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Требования Работодателя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ПС по профессии /специальности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1" i="0" u="none" strike="noStrike" cap="none">
                <a:solidFill>
                  <a:srgbClr val="1E4E79"/>
                </a:solidFill>
                <a:latin typeface="Montserrat"/>
                <a:ea typeface="Montserrat"/>
                <a:cs typeface="Montserrat"/>
                <a:sym typeface="Montserrat"/>
              </a:rPr>
              <a:t>(ЕКС при отсутствии ПС)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/>
          <p:nvPr/>
        </p:nvSpPr>
        <p:spPr>
          <a:xfrm>
            <a:off x="9221811" y="4405256"/>
            <a:ext cx="2479311" cy="16718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Квалификационные требования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(Знания, умения,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Трудовые функции)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3665135" y="5542334"/>
            <a:ext cx="648730" cy="415498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ПК n.1.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ПК n. </a:t>
            </a:r>
            <a:r>
              <a:rPr lang="ru-RU" sz="9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90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3156992" y="4487996"/>
            <a:ext cx="51317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ВД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ВД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ВД n</a:t>
            </a:r>
            <a:endParaRPr sz="1050" b="1" i="0" u="none" strike="noStrike" cap="non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3665104" y="5037749"/>
            <a:ext cx="650269" cy="400110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ПК 2.1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ПК 2. </a:t>
            </a:r>
            <a:r>
              <a:rPr lang="ru-RU" sz="9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3664176" y="4536958"/>
            <a:ext cx="650269" cy="400110"/>
          </a:xfrm>
          <a:prstGeom prst="rect">
            <a:avLst/>
          </a:prstGeom>
          <a:noFill/>
          <a:ln w="9525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ПК 1.1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ПК 1. </a:t>
            </a:r>
            <a:r>
              <a:rPr lang="ru-RU" sz="9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10"/>
          <p:cNvGrpSpPr/>
          <p:nvPr/>
        </p:nvGrpSpPr>
        <p:grpSpPr>
          <a:xfrm>
            <a:off x="5101170" y="2361158"/>
            <a:ext cx="1934915" cy="3490192"/>
            <a:chOff x="5000327" y="1946815"/>
            <a:chExt cx="2202658" cy="3980153"/>
          </a:xfrm>
        </p:grpSpPr>
        <p:grpSp>
          <p:nvGrpSpPr>
            <p:cNvPr id="146" name="Google Shape;146;p10"/>
            <p:cNvGrpSpPr/>
            <p:nvPr/>
          </p:nvGrpSpPr>
          <p:grpSpPr>
            <a:xfrm>
              <a:off x="5000327" y="1975676"/>
              <a:ext cx="2117459" cy="3951292"/>
              <a:chOff x="1134489" y="255524"/>
              <a:chExt cx="3070719" cy="6200719"/>
            </a:xfrm>
          </p:grpSpPr>
          <p:sp>
            <p:nvSpPr>
              <p:cNvPr id="147" name="Google Shape;147;p10"/>
              <p:cNvSpPr/>
              <p:nvPr/>
            </p:nvSpPr>
            <p:spPr>
              <a:xfrm rot="-2975074">
                <a:off x="2484936" y="2914560"/>
                <a:ext cx="874132" cy="87413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0"/>
              <p:cNvSpPr/>
              <p:nvPr/>
            </p:nvSpPr>
            <p:spPr>
              <a:xfrm rot="-2975074">
                <a:off x="2795872" y="1113355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0"/>
              <p:cNvSpPr/>
              <p:nvPr/>
            </p:nvSpPr>
            <p:spPr>
              <a:xfrm rot="-2975074">
                <a:off x="1582916" y="2665539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0"/>
              <p:cNvSpPr/>
              <p:nvPr/>
            </p:nvSpPr>
            <p:spPr>
              <a:xfrm>
                <a:off x="1249538" y="3685712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0"/>
              <p:cNvSpPr/>
              <p:nvPr/>
            </p:nvSpPr>
            <p:spPr>
              <a:xfrm rot="-2975074">
                <a:off x="2588721" y="719886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0"/>
              <p:cNvSpPr/>
              <p:nvPr/>
            </p:nvSpPr>
            <p:spPr>
              <a:xfrm>
                <a:off x="2748559" y="441852"/>
                <a:ext cx="458289" cy="4582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0"/>
              <p:cNvSpPr/>
              <p:nvPr/>
            </p:nvSpPr>
            <p:spPr>
              <a:xfrm rot="-2975074">
                <a:off x="3357226" y="5092332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0"/>
              <p:cNvSpPr/>
              <p:nvPr/>
            </p:nvSpPr>
            <p:spPr>
              <a:xfrm rot="-2975074">
                <a:off x="2476628" y="2356040"/>
                <a:ext cx="874132" cy="8741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0"/>
              <p:cNvSpPr/>
              <p:nvPr/>
            </p:nvSpPr>
            <p:spPr>
              <a:xfrm rot="-2975074">
                <a:off x="3055089" y="4995192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0"/>
              <p:cNvSpPr/>
              <p:nvPr/>
            </p:nvSpPr>
            <p:spPr>
              <a:xfrm rot="-2975074">
                <a:off x="2001114" y="4468159"/>
                <a:ext cx="527174" cy="52717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0"/>
              <p:cNvSpPr/>
              <p:nvPr/>
            </p:nvSpPr>
            <p:spPr>
              <a:xfrm>
                <a:off x="1622531" y="2249723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0"/>
              <p:cNvSpPr/>
              <p:nvPr/>
            </p:nvSpPr>
            <p:spPr>
              <a:xfrm rot="-2975074">
                <a:off x="2970904" y="899807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0"/>
              <p:cNvSpPr/>
              <p:nvPr/>
            </p:nvSpPr>
            <p:spPr>
              <a:xfrm>
                <a:off x="2222593" y="420825"/>
                <a:ext cx="458289" cy="45828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0"/>
              <p:cNvSpPr/>
              <p:nvPr/>
            </p:nvSpPr>
            <p:spPr>
              <a:xfrm rot="-2975074">
                <a:off x="2915734" y="1710129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0"/>
              <p:cNvSpPr/>
              <p:nvPr/>
            </p:nvSpPr>
            <p:spPr>
              <a:xfrm rot="-2975074">
                <a:off x="1906981" y="5731107"/>
                <a:ext cx="436835" cy="43683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0"/>
              <p:cNvSpPr/>
              <p:nvPr/>
            </p:nvSpPr>
            <p:spPr>
              <a:xfrm rot="-2975074">
                <a:off x="2601413" y="307145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0"/>
              <p:cNvSpPr/>
              <p:nvPr/>
            </p:nvSpPr>
            <p:spPr>
              <a:xfrm rot="-2975074">
                <a:off x="2015269" y="3091955"/>
                <a:ext cx="691441" cy="69144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0"/>
              <p:cNvSpPr/>
              <p:nvPr/>
            </p:nvSpPr>
            <p:spPr>
              <a:xfrm>
                <a:off x="2379934" y="936068"/>
                <a:ext cx="468000" cy="468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0"/>
              <p:cNvSpPr/>
              <p:nvPr/>
            </p:nvSpPr>
            <p:spPr>
              <a:xfrm rot="-2975074">
                <a:off x="3184811" y="1706254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0"/>
              <p:cNvSpPr/>
              <p:nvPr/>
            </p:nvSpPr>
            <p:spPr>
              <a:xfrm>
                <a:off x="3159890" y="4640533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 rot="-2975074">
                <a:off x="2793284" y="766363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 rot="-2975074">
                <a:off x="1186110" y="3754631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 rot="-2975074">
                <a:off x="1610032" y="2809992"/>
                <a:ext cx="393919" cy="39391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2183933" y="3775417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 rot="-2975074">
                <a:off x="3528078" y="6145125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0"/>
              <p:cNvSpPr/>
              <p:nvPr/>
            </p:nvSpPr>
            <p:spPr>
              <a:xfrm rot="-2975074">
                <a:off x="2311352" y="1458335"/>
                <a:ext cx="874132" cy="87413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0"/>
              <p:cNvSpPr/>
              <p:nvPr/>
            </p:nvSpPr>
            <p:spPr>
              <a:xfrm rot="-2975074">
                <a:off x="1610408" y="5499308"/>
                <a:ext cx="481725" cy="48172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0"/>
              <p:cNvSpPr/>
              <p:nvPr/>
            </p:nvSpPr>
            <p:spPr>
              <a:xfrm>
                <a:off x="2804214" y="3914967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 rot="-2975074">
                <a:off x="1815726" y="4494881"/>
                <a:ext cx="450464" cy="4504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 rot="-2975074">
                <a:off x="2303076" y="2066419"/>
                <a:ext cx="691441" cy="69144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0"/>
              <p:cNvSpPr/>
              <p:nvPr/>
            </p:nvSpPr>
            <p:spPr>
              <a:xfrm rot="-2975074">
                <a:off x="2770017" y="3780460"/>
                <a:ext cx="252000" cy="252000"/>
              </a:xfrm>
              <a:prstGeom prst="ellipse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3067724" y="1857150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 rot="-2975074">
                <a:off x="3712469" y="3460582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0"/>
              <p:cNvSpPr/>
              <p:nvPr/>
            </p:nvSpPr>
            <p:spPr>
              <a:xfrm rot="-2975074">
                <a:off x="1967552" y="1534703"/>
                <a:ext cx="691441" cy="69144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0"/>
              <p:cNvSpPr/>
              <p:nvPr/>
            </p:nvSpPr>
            <p:spPr>
              <a:xfrm>
                <a:off x="3222643" y="5539308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0"/>
              <p:cNvSpPr/>
              <p:nvPr/>
            </p:nvSpPr>
            <p:spPr>
              <a:xfrm rot="-2975074">
                <a:off x="3506601" y="2446968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0"/>
              <p:cNvSpPr/>
              <p:nvPr/>
            </p:nvSpPr>
            <p:spPr>
              <a:xfrm rot="-2975074">
                <a:off x="3002245" y="5204190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0"/>
              <p:cNvSpPr/>
              <p:nvPr/>
            </p:nvSpPr>
            <p:spPr>
              <a:xfrm rot="-2975074">
                <a:off x="1909643" y="1870567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0"/>
              <p:cNvSpPr/>
              <p:nvPr/>
            </p:nvSpPr>
            <p:spPr>
              <a:xfrm rot="-2975074">
                <a:off x="2340830" y="4234309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0"/>
              <p:cNvSpPr/>
              <p:nvPr/>
            </p:nvSpPr>
            <p:spPr>
              <a:xfrm rot="-2975074">
                <a:off x="2183508" y="826114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0"/>
              <p:cNvSpPr/>
              <p:nvPr/>
            </p:nvSpPr>
            <p:spPr>
              <a:xfrm rot="-2975074">
                <a:off x="1970324" y="2169194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0"/>
              <p:cNvSpPr/>
              <p:nvPr/>
            </p:nvSpPr>
            <p:spPr>
              <a:xfrm rot="-2975074">
                <a:off x="2280223" y="2217977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0"/>
              <p:cNvSpPr/>
              <p:nvPr/>
            </p:nvSpPr>
            <p:spPr>
              <a:xfrm rot="-2975074">
                <a:off x="3403822" y="2135453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0"/>
              <p:cNvSpPr/>
              <p:nvPr/>
            </p:nvSpPr>
            <p:spPr>
              <a:xfrm rot="-2975074">
                <a:off x="3830585" y="3328057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0"/>
              <p:cNvSpPr/>
              <p:nvPr/>
            </p:nvSpPr>
            <p:spPr>
              <a:xfrm rot="-2975074">
                <a:off x="3050825" y="2300658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0"/>
              <p:cNvSpPr/>
              <p:nvPr/>
            </p:nvSpPr>
            <p:spPr>
              <a:xfrm rot="-2975074">
                <a:off x="3116473" y="1550486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0"/>
              <p:cNvSpPr/>
              <p:nvPr/>
            </p:nvSpPr>
            <p:spPr>
              <a:xfrm>
                <a:off x="3093974" y="5272793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0"/>
              <p:cNvSpPr/>
              <p:nvPr/>
            </p:nvSpPr>
            <p:spPr>
              <a:xfrm>
                <a:off x="2892747" y="3529612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0"/>
              <p:cNvSpPr/>
              <p:nvPr/>
            </p:nvSpPr>
            <p:spPr>
              <a:xfrm>
                <a:off x="3746919" y="3579370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0"/>
              <p:cNvSpPr/>
              <p:nvPr/>
            </p:nvSpPr>
            <p:spPr>
              <a:xfrm rot="-2975074">
                <a:off x="3347911" y="2380219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 rot="-2975074">
                <a:off x="1853914" y="2011417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0"/>
              <p:cNvSpPr/>
              <p:nvPr/>
            </p:nvSpPr>
            <p:spPr>
              <a:xfrm rot="-2975074">
                <a:off x="1530414" y="2925821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0"/>
              <p:cNvSpPr/>
              <p:nvPr/>
            </p:nvSpPr>
            <p:spPr>
              <a:xfrm>
                <a:off x="3195308" y="5944017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0"/>
              <p:cNvSpPr/>
              <p:nvPr/>
            </p:nvSpPr>
            <p:spPr>
              <a:xfrm>
                <a:off x="2050080" y="2524286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10"/>
              <p:cNvSpPr/>
              <p:nvPr/>
            </p:nvSpPr>
            <p:spPr>
              <a:xfrm>
                <a:off x="1957892" y="4810245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10"/>
              <p:cNvSpPr/>
              <p:nvPr/>
            </p:nvSpPr>
            <p:spPr>
              <a:xfrm>
                <a:off x="2868242" y="4433786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10"/>
              <p:cNvSpPr/>
              <p:nvPr/>
            </p:nvSpPr>
            <p:spPr>
              <a:xfrm>
                <a:off x="1499038" y="5988243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10"/>
              <p:cNvSpPr/>
              <p:nvPr/>
            </p:nvSpPr>
            <p:spPr>
              <a:xfrm>
                <a:off x="3511866" y="2912908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0"/>
              <p:cNvSpPr/>
              <p:nvPr/>
            </p:nvSpPr>
            <p:spPr>
              <a:xfrm>
                <a:off x="1951069" y="4116449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0"/>
              <p:cNvSpPr/>
              <p:nvPr/>
            </p:nvSpPr>
            <p:spPr>
              <a:xfrm>
                <a:off x="1870247" y="5339661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0"/>
              <p:cNvSpPr/>
              <p:nvPr/>
            </p:nvSpPr>
            <p:spPr>
              <a:xfrm>
                <a:off x="3020432" y="3953128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0"/>
              <p:cNvSpPr/>
              <p:nvPr/>
            </p:nvSpPr>
            <p:spPr>
              <a:xfrm>
                <a:off x="2514340" y="3504577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0"/>
              <p:cNvSpPr/>
              <p:nvPr/>
            </p:nvSpPr>
            <p:spPr>
              <a:xfrm rot="-2975074">
                <a:off x="3253396" y="4354954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0"/>
              <p:cNvSpPr/>
              <p:nvPr/>
            </p:nvSpPr>
            <p:spPr>
              <a:xfrm>
                <a:off x="2374704" y="2824029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0"/>
              <p:cNvSpPr/>
              <p:nvPr/>
            </p:nvSpPr>
            <p:spPr>
              <a:xfrm>
                <a:off x="1290780" y="3222666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0"/>
              <p:cNvSpPr/>
              <p:nvPr/>
            </p:nvSpPr>
            <p:spPr>
              <a:xfrm>
                <a:off x="1768183" y="4997019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0"/>
              <p:cNvSpPr/>
              <p:nvPr/>
            </p:nvSpPr>
            <p:spPr>
              <a:xfrm>
                <a:off x="1905954" y="3805182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0"/>
              <p:cNvSpPr/>
              <p:nvPr/>
            </p:nvSpPr>
            <p:spPr>
              <a:xfrm>
                <a:off x="3409029" y="2631876"/>
                <a:ext cx="429194" cy="42919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0"/>
            <p:cNvGrpSpPr/>
            <p:nvPr/>
          </p:nvGrpSpPr>
          <p:grpSpPr>
            <a:xfrm>
              <a:off x="5047978" y="1946815"/>
              <a:ext cx="2155008" cy="3957406"/>
              <a:chOff x="4437731" y="262842"/>
              <a:chExt cx="3125172" cy="6210313"/>
            </a:xfrm>
          </p:grpSpPr>
          <p:sp>
            <p:nvSpPr>
              <p:cNvPr id="216" name="Google Shape;216;p10"/>
              <p:cNvSpPr/>
              <p:nvPr/>
            </p:nvSpPr>
            <p:spPr>
              <a:xfrm>
                <a:off x="5439191" y="262842"/>
                <a:ext cx="1159874" cy="1159873"/>
              </a:xfrm>
              <a:prstGeom prst="ellipse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5350770" y="1555349"/>
                <a:ext cx="1304962" cy="2254652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 rot="725848">
                <a:off x="5096416" y="3725227"/>
                <a:ext cx="618924" cy="2687894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 rot="-584216">
                <a:off x="6268746" y="3752283"/>
                <a:ext cx="618924" cy="2687894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 rot="1273910">
                <a:off x="4888583" y="1542455"/>
                <a:ext cx="380192" cy="2561176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 rot="-1263364">
                <a:off x="6735311" y="1555348"/>
                <a:ext cx="380193" cy="2561176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222" name="Google Shape;222;p10"/>
          <p:cNvCxnSpPr/>
          <p:nvPr/>
        </p:nvCxnSpPr>
        <p:spPr>
          <a:xfrm>
            <a:off x="6096000" y="1862760"/>
            <a:ext cx="0" cy="468466"/>
          </a:xfrm>
          <a:prstGeom prst="straightConnector1">
            <a:avLst/>
          </a:prstGeom>
          <a:noFill/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10"/>
          <p:cNvCxnSpPr/>
          <p:nvPr/>
        </p:nvCxnSpPr>
        <p:spPr>
          <a:xfrm>
            <a:off x="6090601" y="4757331"/>
            <a:ext cx="10798" cy="1258152"/>
          </a:xfrm>
          <a:prstGeom prst="straightConnector1">
            <a:avLst/>
          </a:prstGeom>
          <a:noFill/>
          <a:ln w="5715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24" name="Google Shape;224;p10"/>
          <p:cNvGrpSpPr/>
          <p:nvPr/>
        </p:nvGrpSpPr>
        <p:grpSpPr>
          <a:xfrm>
            <a:off x="7422278" y="4488075"/>
            <a:ext cx="1563711" cy="1349899"/>
            <a:chOff x="6706291" y="4488075"/>
            <a:chExt cx="1563711" cy="1349899"/>
          </a:xfrm>
        </p:grpSpPr>
        <p:sp>
          <p:nvSpPr>
            <p:cNvPr id="225" name="Google Shape;225;p10"/>
            <p:cNvSpPr txBox="1"/>
            <p:nvPr/>
          </p:nvSpPr>
          <p:spPr>
            <a:xfrm>
              <a:off x="6706291" y="4488075"/>
              <a:ext cx="930391" cy="57708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0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ТФ А/01.01</a:t>
              </a:r>
              <a:endParaRPr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0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ТФ А/01.02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0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ТФ А/01.Х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 txBox="1"/>
            <p:nvPr/>
          </p:nvSpPr>
          <p:spPr>
            <a:xfrm>
              <a:off x="6708782" y="5260893"/>
              <a:ext cx="951084" cy="57708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0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ТФ А/02.01</a:t>
              </a:r>
              <a:endParaRPr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0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ТФ А/02.02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0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ТФ А/02.Х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7636682" y="4639469"/>
              <a:ext cx="633320" cy="1061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1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ОТФ 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endParaRPr sz="105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ru-RU" sz="1050" b="1" i="0" u="none" strike="noStrike" cap="none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ОТФ 2</a:t>
              </a:r>
              <a:endParaRPr sz="105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10"/>
          <p:cNvSpPr/>
          <p:nvPr/>
        </p:nvSpPr>
        <p:spPr>
          <a:xfrm>
            <a:off x="3664176" y="1948734"/>
            <a:ext cx="4928183" cy="252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Надпрофессиональная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3664176" y="6058618"/>
            <a:ext cx="4928183" cy="252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051703" y="746548"/>
            <a:ext cx="1015312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МОДЕЛИ КОМПЕТЕНЦИЙ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1"/>
          <p:cNvSpPr/>
          <p:nvPr/>
        </p:nvSpPr>
        <p:spPr>
          <a:xfrm>
            <a:off x="3431704" y="1238950"/>
            <a:ext cx="4928183" cy="252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831" y="1772816"/>
            <a:ext cx="10153128" cy="4348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075626" y="735923"/>
            <a:ext cx="951716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СТРУКТУРА МОДЕЛИ КОМПЕТЕНЦИЙ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3287688" y="1228366"/>
            <a:ext cx="4928183" cy="252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Надпрофессиональная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368" y="1641818"/>
            <a:ext cx="11211494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/>
          <p:nvPr/>
        </p:nvSpPr>
        <p:spPr>
          <a:xfrm>
            <a:off x="168813" y="283944"/>
            <a:ext cx="5307496" cy="5708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945001" y="1246548"/>
            <a:ext cx="10301996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ЧЕМ ОПРЕДЕЛЕНА МОДЕЛЬ КОМПЕТЕНЦИЙ ВЫПУСКНИКА?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13"/>
          <p:cNvGrpSpPr/>
          <p:nvPr/>
        </p:nvGrpSpPr>
        <p:grpSpPr>
          <a:xfrm>
            <a:off x="5351884" y="3169310"/>
            <a:ext cx="1388847" cy="2505197"/>
            <a:chOff x="5000327" y="1946815"/>
            <a:chExt cx="2202658" cy="3980153"/>
          </a:xfrm>
        </p:grpSpPr>
        <p:grpSp>
          <p:nvGrpSpPr>
            <p:cNvPr id="256" name="Google Shape;256;p13"/>
            <p:cNvGrpSpPr/>
            <p:nvPr/>
          </p:nvGrpSpPr>
          <p:grpSpPr>
            <a:xfrm>
              <a:off x="5000327" y="1975676"/>
              <a:ext cx="2117459" cy="3951292"/>
              <a:chOff x="1134489" y="255524"/>
              <a:chExt cx="3070719" cy="6200719"/>
            </a:xfrm>
          </p:grpSpPr>
          <p:sp>
            <p:nvSpPr>
              <p:cNvPr id="257" name="Google Shape;257;p13"/>
              <p:cNvSpPr/>
              <p:nvPr/>
            </p:nvSpPr>
            <p:spPr>
              <a:xfrm rot="-2975074">
                <a:off x="2484936" y="2914560"/>
                <a:ext cx="874132" cy="87413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3"/>
              <p:cNvSpPr/>
              <p:nvPr/>
            </p:nvSpPr>
            <p:spPr>
              <a:xfrm rot="-2975074">
                <a:off x="2795872" y="1113355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3"/>
              <p:cNvSpPr/>
              <p:nvPr/>
            </p:nvSpPr>
            <p:spPr>
              <a:xfrm rot="-2975074">
                <a:off x="1582916" y="2665539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3"/>
              <p:cNvSpPr/>
              <p:nvPr/>
            </p:nvSpPr>
            <p:spPr>
              <a:xfrm>
                <a:off x="1249538" y="3685712"/>
                <a:ext cx="324000" cy="324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13"/>
              <p:cNvSpPr/>
              <p:nvPr/>
            </p:nvSpPr>
            <p:spPr>
              <a:xfrm rot="-2975074">
                <a:off x="2588721" y="719886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3"/>
              <p:cNvSpPr/>
              <p:nvPr/>
            </p:nvSpPr>
            <p:spPr>
              <a:xfrm>
                <a:off x="2748559" y="441852"/>
                <a:ext cx="458289" cy="45828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3"/>
              <p:cNvSpPr/>
              <p:nvPr/>
            </p:nvSpPr>
            <p:spPr>
              <a:xfrm rot="-2975074">
                <a:off x="3357226" y="5092332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3"/>
              <p:cNvSpPr/>
              <p:nvPr/>
            </p:nvSpPr>
            <p:spPr>
              <a:xfrm rot="-2975074">
                <a:off x="2476628" y="2356040"/>
                <a:ext cx="874132" cy="87413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 rot="-2975074">
                <a:off x="3055089" y="4995192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 rot="-2975074">
                <a:off x="2001114" y="4468159"/>
                <a:ext cx="527174" cy="52717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13"/>
              <p:cNvSpPr/>
              <p:nvPr/>
            </p:nvSpPr>
            <p:spPr>
              <a:xfrm>
                <a:off x="1622531" y="2249723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 rot="-2975074">
                <a:off x="2970904" y="899807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2222593" y="420825"/>
                <a:ext cx="458289" cy="45828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 rot="-2975074">
                <a:off x="2915734" y="1710129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 rot="-2975074">
                <a:off x="1906981" y="5731107"/>
                <a:ext cx="436835" cy="436835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3"/>
              <p:cNvSpPr/>
              <p:nvPr/>
            </p:nvSpPr>
            <p:spPr>
              <a:xfrm rot="-2975074">
                <a:off x="2601413" y="307145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3"/>
              <p:cNvSpPr/>
              <p:nvPr/>
            </p:nvSpPr>
            <p:spPr>
              <a:xfrm rot="-2975074">
                <a:off x="2015269" y="3091955"/>
                <a:ext cx="691441" cy="69144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3"/>
              <p:cNvSpPr/>
              <p:nvPr/>
            </p:nvSpPr>
            <p:spPr>
              <a:xfrm>
                <a:off x="2379934" y="936068"/>
                <a:ext cx="468000" cy="468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3"/>
              <p:cNvSpPr/>
              <p:nvPr/>
            </p:nvSpPr>
            <p:spPr>
              <a:xfrm rot="-2975074">
                <a:off x="3184811" y="1706254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13"/>
              <p:cNvSpPr/>
              <p:nvPr/>
            </p:nvSpPr>
            <p:spPr>
              <a:xfrm>
                <a:off x="3159890" y="4640533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13"/>
              <p:cNvSpPr/>
              <p:nvPr/>
            </p:nvSpPr>
            <p:spPr>
              <a:xfrm rot="-2975074">
                <a:off x="2793284" y="766363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3"/>
              <p:cNvSpPr/>
              <p:nvPr/>
            </p:nvSpPr>
            <p:spPr>
              <a:xfrm rot="-2975074">
                <a:off x="1186110" y="3754631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13"/>
              <p:cNvSpPr/>
              <p:nvPr/>
            </p:nvSpPr>
            <p:spPr>
              <a:xfrm rot="-2975074">
                <a:off x="1610032" y="2809992"/>
                <a:ext cx="393919" cy="393919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13"/>
              <p:cNvSpPr/>
              <p:nvPr/>
            </p:nvSpPr>
            <p:spPr>
              <a:xfrm>
                <a:off x="2183933" y="3775417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3"/>
              <p:cNvSpPr/>
              <p:nvPr/>
            </p:nvSpPr>
            <p:spPr>
              <a:xfrm rot="-2975074">
                <a:off x="3528078" y="6145125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13"/>
              <p:cNvSpPr/>
              <p:nvPr/>
            </p:nvSpPr>
            <p:spPr>
              <a:xfrm rot="-2975074">
                <a:off x="2311352" y="1458335"/>
                <a:ext cx="874132" cy="87413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13"/>
              <p:cNvSpPr/>
              <p:nvPr/>
            </p:nvSpPr>
            <p:spPr>
              <a:xfrm rot="-2975074">
                <a:off x="1610408" y="5499308"/>
                <a:ext cx="481725" cy="481725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2804214" y="3914967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 rot="-2975074">
                <a:off x="1815726" y="4494881"/>
                <a:ext cx="450464" cy="4504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 rot="-2975074">
                <a:off x="2303076" y="2066419"/>
                <a:ext cx="691441" cy="691441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 rot="-2975074">
                <a:off x="2770017" y="3780460"/>
                <a:ext cx="252000" cy="252000"/>
              </a:xfrm>
              <a:prstGeom prst="ellipse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3067724" y="1857150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 rot="-2975074">
                <a:off x="3712469" y="3460582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 rot="-2975074">
                <a:off x="1967552" y="1534703"/>
                <a:ext cx="691441" cy="69144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3222643" y="5539308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 rot="-2975074">
                <a:off x="3506601" y="2446968"/>
                <a:ext cx="252000" cy="252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3"/>
              <p:cNvSpPr/>
              <p:nvPr/>
            </p:nvSpPr>
            <p:spPr>
              <a:xfrm rot="-2975074">
                <a:off x="3002245" y="5204190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3"/>
              <p:cNvSpPr/>
              <p:nvPr/>
            </p:nvSpPr>
            <p:spPr>
              <a:xfrm rot="-2975074">
                <a:off x="1909643" y="1870567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3"/>
              <p:cNvSpPr/>
              <p:nvPr/>
            </p:nvSpPr>
            <p:spPr>
              <a:xfrm rot="-2975074">
                <a:off x="2340830" y="4234309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 rot="-2975074">
                <a:off x="2183508" y="826114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3"/>
              <p:cNvSpPr/>
              <p:nvPr/>
            </p:nvSpPr>
            <p:spPr>
              <a:xfrm rot="-2975074">
                <a:off x="1970324" y="2169194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3"/>
              <p:cNvSpPr/>
              <p:nvPr/>
            </p:nvSpPr>
            <p:spPr>
              <a:xfrm rot="-2975074">
                <a:off x="2280223" y="2217977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3"/>
              <p:cNvSpPr/>
              <p:nvPr/>
            </p:nvSpPr>
            <p:spPr>
              <a:xfrm rot="-2975074">
                <a:off x="3403822" y="2135453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3"/>
              <p:cNvSpPr/>
              <p:nvPr/>
            </p:nvSpPr>
            <p:spPr>
              <a:xfrm rot="-2975074">
                <a:off x="3830585" y="3328057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3"/>
              <p:cNvSpPr/>
              <p:nvPr/>
            </p:nvSpPr>
            <p:spPr>
              <a:xfrm rot="-2975074">
                <a:off x="3050825" y="2300658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 rot="-2975074">
                <a:off x="3116473" y="1550486"/>
                <a:ext cx="252000" cy="252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3093974" y="5272793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2892747" y="3529612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3746919" y="3579370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 rot="-2975074">
                <a:off x="3347911" y="2380219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 rot="-2975074">
                <a:off x="1853914" y="2011417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 rot="-2975074">
                <a:off x="1530414" y="2925821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3195308" y="5944017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2050080" y="2524286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1957892" y="4810245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868242" y="4433786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1499038" y="5988243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3511866" y="2912908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1951069" y="4116449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3"/>
              <p:cNvSpPr/>
              <p:nvPr/>
            </p:nvSpPr>
            <p:spPr>
              <a:xfrm>
                <a:off x="1870247" y="5339661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3"/>
              <p:cNvSpPr/>
              <p:nvPr/>
            </p:nvSpPr>
            <p:spPr>
              <a:xfrm>
                <a:off x="3020432" y="3953128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3"/>
              <p:cNvSpPr/>
              <p:nvPr/>
            </p:nvSpPr>
            <p:spPr>
              <a:xfrm>
                <a:off x="2514340" y="3504577"/>
                <a:ext cx="468000" cy="46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3"/>
              <p:cNvSpPr/>
              <p:nvPr/>
            </p:nvSpPr>
            <p:spPr>
              <a:xfrm rot="-2975074">
                <a:off x="3253396" y="4354954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3"/>
              <p:cNvSpPr/>
              <p:nvPr/>
            </p:nvSpPr>
            <p:spPr>
              <a:xfrm>
                <a:off x="2374704" y="2824029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3"/>
              <p:cNvSpPr/>
              <p:nvPr/>
            </p:nvSpPr>
            <p:spPr>
              <a:xfrm>
                <a:off x="1290780" y="3222666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3"/>
              <p:cNvSpPr/>
              <p:nvPr/>
            </p:nvSpPr>
            <p:spPr>
              <a:xfrm>
                <a:off x="1768183" y="4997019"/>
                <a:ext cx="458289" cy="45828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3"/>
              <p:cNvSpPr/>
              <p:nvPr/>
            </p:nvSpPr>
            <p:spPr>
              <a:xfrm>
                <a:off x="1905954" y="3805182"/>
                <a:ext cx="468000" cy="46800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3"/>
              <p:cNvSpPr/>
              <p:nvPr/>
            </p:nvSpPr>
            <p:spPr>
              <a:xfrm>
                <a:off x="3409029" y="2631876"/>
                <a:ext cx="429194" cy="42919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" name="Google Shape;325;p13"/>
            <p:cNvGrpSpPr/>
            <p:nvPr/>
          </p:nvGrpSpPr>
          <p:grpSpPr>
            <a:xfrm>
              <a:off x="5047978" y="1946815"/>
              <a:ext cx="2155008" cy="3957406"/>
              <a:chOff x="4437731" y="262842"/>
              <a:chExt cx="3125172" cy="6210313"/>
            </a:xfrm>
          </p:grpSpPr>
          <p:sp>
            <p:nvSpPr>
              <p:cNvPr id="326" name="Google Shape;326;p13"/>
              <p:cNvSpPr/>
              <p:nvPr/>
            </p:nvSpPr>
            <p:spPr>
              <a:xfrm>
                <a:off x="5439191" y="262842"/>
                <a:ext cx="1159874" cy="1159873"/>
              </a:xfrm>
              <a:prstGeom prst="ellipse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3"/>
              <p:cNvSpPr/>
              <p:nvPr/>
            </p:nvSpPr>
            <p:spPr>
              <a:xfrm>
                <a:off x="5350770" y="1555349"/>
                <a:ext cx="1304962" cy="2254652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3"/>
              <p:cNvSpPr/>
              <p:nvPr/>
            </p:nvSpPr>
            <p:spPr>
              <a:xfrm rot="725848">
                <a:off x="5096416" y="3725227"/>
                <a:ext cx="618924" cy="2687894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 rot="-584216">
                <a:off x="6268746" y="3752283"/>
                <a:ext cx="618924" cy="2687894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13"/>
              <p:cNvSpPr/>
              <p:nvPr/>
            </p:nvSpPr>
            <p:spPr>
              <a:xfrm rot="1273910">
                <a:off x="4888583" y="1542455"/>
                <a:ext cx="380192" cy="2561176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-1263364">
                <a:off x="6735311" y="1555348"/>
                <a:ext cx="380193" cy="2561176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endParaRPr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32" name="Google Shape;332;p13" descr="Государство — что это такое (формы и теории возникновения), каковы его  признаки и функци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7636" y="2421613"/>
            <a:ext cx="3282312" cy="229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3" descr="Кого работодатель не примет на работу - публикации на Jobs.u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6639" y="2543226"/>
            <a:ext cx="1617352" cy="894364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3"/>
          <p:cNvSpPr/>
          <p:nvPr/>
        </p:nvSpPr>
        <p:spPr>
          <a:xfrm>
            <a:off x="818531" y="3395005"/>
            <a:ext cx="4241842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Запросы опорного работодателя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(конкретные трудовые функции и корпоративные компетенции взятые из регламентирующих документов)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ru-RU" sz="15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Профессиональные стандарты (ОТФ/ТФ),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ru-RU" sz="15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Единый классификатор специальностей,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ru-RU" sz="15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Отраслевые программы развития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ru-RU" sz="15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Иные запросы работодателя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Noto Sans Symbols"/>
              <a:buChar char="❑"/>
            </a:pPr>
            <a:r>
              <a:rPr lang="ru-RU" sz="15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Иные классификаторы</a:t>
            </a:r>
            <a:endParaRPr sz="15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7661782" y="4912526"/>
            <a:ext cx="4241842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Запросы государства</a:t>
            </a:r>
            <a:endParaRPr sz="12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Noto Sans Symbols"/>
              <a:buChar char="❑"/>
            </a:pPr>
            <a:r>
              <a:rPr lang="ru-RU" sz="1600" b="0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ФГОС (виды деятельности (ВД): ПК/ОК)</a:t>
            </a:r>
            <a:endParaRPr sz="1600" b="0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945001" y="2130017"/>
            <a:ext cx="11148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Наглядно представить образ выпускника согласно регламентирующим условиям:</a:t>
            </a:r>
            <a:endParaRPr sz="1800" b="1" i="0" u="none" strike="noStrike" cap="none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7" name="Google Shape;33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46705" y="746554"/>
            <a:ext cx="261102" cy="567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707</Words>
  <Application>Microsoft Office PowerPoint</Application>
  <PresentationFormat>Произвольный</PresentationFormat>
  <Paragraphs>153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Times New Roman</vt:lpstr>
      <vt:lpstr>Montserrat</vt:lpstr>
      <vt:lpstr>Noto Sans Symbols</vt:lpstr>
      <vt:lpstr>Dela Gothic One</vt:lpstr>
      <vt:lpstr>Тема Office</vt:lpstr>
      <vt:lpstr>Компетентностная модель выпускника в рамках проекта «Профессионалитет».  Целевая аудитория и формирование профессиональных компетенций под запросы работодателей и экономики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Ценностный атлас России</vt:lpstr>
      <vt:lpstr>Слайд 11</vt:lpstr>
      <vt:lpstr>Слайд 12</vt:lpstr>
      <vt:lpstr>Возрастная психология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Галушко</dc:creator>
  <cp:lastModifiedBy>aud307-korp2</cp:lastModifiedBy>
  <cp:revision>10</cp:revision>
  <dcterms:created xsi:type="dcterms:W3CDTF">2022-05-22T20:27:31Z</dcterms:created>
  <dcterms:modified xsi:type="dcterms:W3CDTF">2024-05-14T05:56:08Z</dcterms:modified>
</cp:coreProperties>
</file>